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5" r:id="rId8"/>
    <p:sldId id="266" r:id="rId9"/>
    <p:sldId id="267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6" r:id="rId21"/>
    <p:sldId id="297" r:id="rId22"/>
    <p:sldId id="298" r:id="rId23"/>
    <p:sldId id="299" r:id="rId24"/>
    <p:sldId id="301" r:id="rId25"/>
    <p:sldId id="302" r:id="rId26"/>
    <p:sldId id="300" r:id="rId27"/>
    <p:sldId id="303" r:id="rId28"/>
    <p:sldId id="304" r:id="rId29"/>
    <p:sldId id="277" r:id="rId30"/>
    <p:sldId id="276" r:id="rId31"/>
    <p:sldId id="279" r:id="rId32"/>
    <p:sldId id="284" r:id="rId33"/>
    <p:sldId id="283" r:id="rId34"/>
    <p:sldId id="282" r:id="rId35"/>
    <p:sldId id="281" r:id="rId36"/>
    <p:sldId id="280" r:id="rId37"/>
    <p:sldId id="288" r:id="rId38"/>
    <p:sldId id="289" r:id="rId39"/>
    <p:sldId id="290" r:id="rId40"/>
    <p:sldId id="291" r:id="rId41"/>
    <p:sldId id="278" r:id="rId42"/>
    <p:sldId id="285" r:id="rId43"/>
    <p:sldId id="286" r:id="rId44"/>
    <p:sldId id="294" r:id="rId45"/>
    <p:sldId id="293" r:id="rId46"/>
    <p:sldId id="29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tan\Box\4.%20Manuscripts\40%20-%20Quaver-SSWAA%20Paper\Popular%20Activit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tan\Box\4.%20Manuscripts\40%20-%20Quaver-SSWAA%20Paper\Popular%20Activit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tan\Box\4.%20Manuscripts\40%20-%20Quaver-SSWAA%20Paper\Popular%20Activit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tan\Box\4.%20Manuscripts\40%20-%20Quaver-SSWAA%20Paper\Popular%20Activit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tan\Box\4.%20Manuscripts\40%20-%20Quaver-SSWAA%20Paper\Popular%20Activit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0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</c:numLit>
          </c:cat>
          <c:val>
            <c:numLit>
              <c:formatCode>General</c:formatCode>
              <c:ptCount val="10"/>
              <c:pt idx="0">
                <c:v>777</c:v>
              </c:pt>
              <c:pt idx="1">
                <c:v>653</c:v>
              </c:pt>
              <c:pt idx="2">
                <c:v>795</c:v>
              </c:pt>
              <c:pt idx="3">
                <c:v>730</c:v>
              </c:pt>
              <c:pt idx="4">
                <c:v>493</c:v>
              </c:pt>
              <c:pt idx="5">
                <c:v>1</c:v>
              </c:pt>
              <c:pt idx="6">
                <c:v>772</c:v>
              </c:pt>
              <c:pt idx="7">
                <c:v>1206</c:v>
              </c:pt>
              <c:pt idx="8">
                <c:v>844</c:v>
              </c:pt>
              <c:pt idx="9">
                <c:v>602</c:v>
              </c:pt>
            </c:numLit>
          </c:val>
          <c:extLst>
            <c:ext xmlns:c16="http://schemas.microsoft.com/office/drawing/2014/chart" uri="{C3380CC4-5D6E-409C-BE32-E72D297353CC}">
              <c16:uniqueId val="{00000000-3E32-4825-9678-3F1B26E3F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Month of the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Times Accessed QuaverSEL</a:t>
            </a:r>
            <a:endParaRPr lang="en-US" sz="2400" b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3-42D6-BEFD-D57952F180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3-42D6-BEFD-D57952F180C8}"/>
              </c:ext>
            </c:extLst>
          </c:dPt>
          <c:dLbls>
            <c:dLbl>
              <c:idx val="1"/>
              <c:layout>
                <c:manualLayout>
                  <c:x val="0.22784502377966176"/>
                  <c:y val="-0.1252542092563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43-42D6-BEFD-D57952F18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 there a difference'!$B$43:$B$44</c:f>
              <c:strCache>
                <c:ptCount val="2"/>
                <c:pt idx="0">
                  <c:v>Not Using Any Current Programs</c:v>
                </c:pt>
                <c:pt idx="1">
                  <c:v>Yes, Using A Current Program</c:v>
                </c:pt>
              </c:strCache>
            </c:strRef>
          </c:cat>
          <c:val>
            <c:numRef>
              <c:f>'Is there a difference'!$C$43:$C$44</c:f>
              <c:numCache>
                <c:formatCode>0.0%</c:formatCode>
                <c:ptCount val="2"/>
                <c:pt idx="0">
                  <c:v>0.32400000000000001</c:v>
                </c:pt>
                <c:pt idx="1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43-42D6-BEFD-D57952F18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212307490079886"/>
          <c:w val="1"/>
          <c:h val="0.1341933963865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Times Accessed QuaverSEL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6-471E-8667-00087A6DDB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6-471E-8667-00087A6DDB1C}"/>
              </c:ext>
            </c:extLst>
          </c:dPt>
          <c:dLbls>
            <c:dLbl>
              <c:idx val="0"/>
              <c:layout>
                <c:manualLayout>
                  <c:x val="-0.23973925995841144"/>
                  <c:y val="9.397872660219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2981550577374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16-471E-8667-00087A6DDB1C}"/>
                </c:ext>
              </c:extLst>
            </c:dLbl>
            <c:dLbl>
              <c:idx val="1"/>
              <c:layout>
                <c:manualLayout>
                  <c:x val="0.25846888964266224"/>
                  <c:y val="-9.935498862489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48704411049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16-471E-8667-00087A6DD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 there a difference'!$B$58:$B$59</c:f>
              <c:strCache>
                <c:ptCount val="2"/>
                <c:pt idx="0">
                  <c:v>In a large district (&gt;7 schools)</c:v>
                </c:pt>
                <c:pt idx="1">
                  <c:v>Not in a large district</c:v>
                </c:pt>
              </c:strCache>
            </c:strRef>
          </c:cat>
          <c:val>
            <c:numRef>
              <c:f>'Is there a difference'!$C$58:$C$59</c:f>
              <c:numCache>
                <c:formatCode>0.0%</c:formatCode>
                <c:ptCount val="2"/>
                <c:pt idx="0">
                  <c:v>0.377</c:v>
                </c:pt>
                <c:pt idx="1">
                  <c:v>0.623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16-471E-8667-00087A6DD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Times Accessed QuaverSEL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BF-4CCC-88A7-1B0FEA9ABF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BF-4CCC-88A7-1B0FEA9ABFC2}"/>
              </c:ext>
            </c:extLst>
          </c:dPt>
          <c:dLbls>
            <c:dLbl>
              <c:idx val="0"/>
              <c:layout>
                <c:manualLayout>
                  <c:x val="-0.25285000073738706"/>
                  <c:y val="-8.584205508643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4055628474936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BF-4CCC-88A7-1B0FEA9ABFC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4216673794741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BF-4CCC-88A7-1B0FEA9AB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 there a difference'!$B$73:$B$74</c:f>
              <c:strCache>
                <c:ptCount val="2"/>
                <c:pt idx="0">
                  <c:v>In a large school (&gt;500 stds)</c:v>
                </c:pt>
                <c:pt idx="1">
                  <c:v>Not in a large school</c:v>
                </c:pt>
              </c:strCache>
            </c:strRef>
          </c:cat>
          <c:val>
            <c:numRef>
              <c:f>'Is there a difference'!$C$73:$C$74</c:f>
              <c:numCache>
                <c:formatCode>0.0%</c:formatCode>
                <c:ptCount val="2"/>
                <c:pt idx="0">
                  <c:v>0.63700000000000001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F-4CCC-88A7-1B0FEA9AB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Times Accessed QuaverSEL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C-4906-9799-BDD8454541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C-4906-9799-BDD8454541C7}"/>
              </c:ext>
            </c:extLst>
          </c:dPt>
          <c:dLbls>
            <c:dLbl>
              <c:idx val="0"/>
              <c:layout>
                <c:manualLayout>
                  <c:x val="-0.27345259339006306"/>
                  <c:y val="1.9900555583589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56500066364829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3C-4906-9799-BDD8454541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78648222159955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3C-4906-9799-BDD8454541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 there a difference'!$B$86:$B$87</c:f>
              <c:strCache>
                <c:ptCount val="2"/>
                <c:pt idx="0">
                  <c:v>In Poor Schools (&gt;50% Stds FRL)</c:v>
                </c:pt>
                <c:pt idx="1">
                  <c:v>Not in Poor Schools</c:v>
                </c:pt>
              </c:strCache>
            </c:strRef>
          </c:cat>
          <c:val>
            <c:numRef>
              <c:f>'Is there a difference'!$C$86:$C$87</c:f>
              <c:numCache>
                <c:formatCode>0.0%</c:formatCode>
                <c:ptCount val="2"/>
                <c:pt idx="0">
                  <c:v>0.54400000000000004</c:v>
                </c:pt>
                <c:pt idx="1">
                  <c:v>0.45600000000000002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C-4906-9799-BDD845454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Times Accessed QuaverSEL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1-4FC0-8AAD-18B4729B15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1-4FC0-8AAD-18B4729B1596}"/>
              </c:ext>
            </c:extLst>
          </c:dPt>
          <c:dLbls>
            <c:dLbl>
              <c:idx val="0"/>
              <c:layout>
                <c:manualLayout>
                  <c:x val="-0.26970666745321287"/>
                  <c:y val="1.20907085068989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3240815844974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81-4FC0-8AAD-18B4729B1596}"/>
                </c:ext>
              </c:extLst>
            </c:dLbl>
            <c:dLbl>
              <c:idx val="1"/>
              <c:layout>
                <c:manualLayout>
                  <c:x val="0.2341203710531361"/>
                  <c:y val="5.7660450597523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88092674797588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B81-4FC0-8AAD-18B4729B1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 there a difference'!$B$98:$B$99</c:f>
              <c:strCache>
                <c:ptCount val="2"/>
                <c:pt idx="0">
                  <c:v>In Very Poor Schools (&gt;70% Stds FRL)</c:v>
                </c:pt>
                <c:pt idx="1">
                  <c:v>Not in Poor Schools</c:v>
                </c:pt>
              </c:strCache>
            </c:strRef>
          </c:cat>
          <c:val>
            <c:numRef>
              <c:f>'Is there a difference'!$C$98:$C$99</c:f>
              <c:numCache>
                <c:formatCode>0.0%</c:formatCode>
                <c:ptCount val="2"/>
                <c:pt idx="0">
                  <c:v>0.57299999999999995</c:v>
                </c:pt>
                <c:pt idx="1">
                  <c:v>0.42699999999999999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1-4FC0-8AAD-18B4729B1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920834132169183E-3"/>
          <c:y val="0.85212307490079886"/>
          <c:w val="0.99760791658678305"/>
          <c:h val="0.1341933963865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Monday</c:v>
              </c:pt>
              <c:pt idx="1">
                <c:v>Tuesday</c:v>
              </c:pt>
              <c:pt idx="2">
                <c:v>Wednesday</c:v>
              </c:pt>
              <c:pt idx="3">
                <c:v>Thursday</c:v>
              </c:pt>
              <c:pt idx="4">
                <c:v>Friday</c:v>
              </c:pt>
              <c:pt idx="5">
                <c:v>Saturday</c:v>
              </c:pt>
              <c:pt idx="6">
                <c:v>Sunday</c:v>
              </c:pt>
            </c:strLit>
          </c:cat>
          <c:val>
            <c:numLit>
              <c:formatCode>General</c:formatCode>
              <c:ptCount val="7"/>
              <c:pt idx="0">
                <c:v>800</c:v>
              </c:pt>
              <c:pt idx="1">
                <c:v>826</c:v>
              </c:pt>
              <c:pt idx="2">
                <c:v>590</c:v>
              </c:pt>
              <c:pt idx="3">
                <c:v>750</c:v>
              </c:pt>
              <c:pt idx="4">
                <c:v>423</c:v>
              </c:pt>
              <c:pt idx="5">
                <c:v>18</c:v>
              </c:pt>
              <c:pt idx="6">
                <c:v>17</c:v>
              </c:pt>
            </c:numLit>
          </c:val>
          <c:extLst>
            <c:ext xmlns:c16="http://schemas.microsoft.com/office/drawing/2014/chart" uri="{C3380CC4-5D6E-409C-BE32-E72D297353CC}">
              <c16:uniqueId val="{00000000-33E1-439E-BD5F-8E50DCA0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Day of the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Monday</c:v>
              </c:pt>
              <c:pt idx="1">
                <c:v>Tuesday</c:v>
              </c:pt>
              <c:pt idx="2">
                <c:v>Wednesday</c:v>
              </c:pt>
              <c:pt idx="3">
                <c:v>Thursday</c:v>
              </c:pt>
              <c:pt idx="4">
                <c:v>Friday</c:v>
              </c:pt>
              <c:pt idx="5">
                <c:v>Saturday</c:v>
              </c:pt>
              <c:pt idx="6">
                <c:v>Sunday</c:v>
              </c:pt>
            </c:strLit>
          </c:cat>
          <c:val>
            <c:numLit>
              <c:formatCode>General</c:formatCode>
              <c:ptCount val="7"/>
              <c:pt idx="0">
                <c:v>674</c:v>
              </c:pt>
              <c:pt idx="1">
                <c:v>854</c:v>
              </c:pt>
              <c:pt idx="2">
                <c:v>574</c:v>
              </c:pt>
              <c:pt idx="3">
                <c:v>929</c:v>
              </c:pt>
              <c:pt idx="4">
                <c:v>373</c:v>
              </c:pt>
              <c:pt idx="5">
                <c:v>1</c:v>
              </c:pt>
              <c:pt idx="6">
                <c:v>43</c:v>
              </c:pt>
            </c:numLit>
          </c:val>
          <c:extLst>
            <c:ext xmlns:c16="http://schemas.microsoft.com/office/drawing/2014/chart" uri="{C3380CC4-5D6E-409C-BE32-E72D297353CC}">
              <c16:uniqueId val="{00000000-3DA2-4AB1-BB57-6BA696E44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Day of the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Monday</c:v>
              </c:pt>
              <c:pt idx="1">
                <c:v>Tuesday</c:v>
              </c:pt>
              <c:pt idx="2">
                <c:v>Wednesday</c:v>
              </c:pt>
              <c:pt idx="3">
                <c:v>Thursday</c:v>
              </c:pt>
              <c:pt idx="4">
                <c:v>Friday</c:v>
              </c:pt>
              <c:pt idx="5">
                <c:v>Saturday</c:v>
              </c:pt>
              <c:pt idx="6">
                <c:v>Sunday</c:v>
              </c:pt>
            </c:strLit>
          </c:cat>
          <c:val>
            <c:numLit>
              <c:formatCode>General</c:formatCode>
              <c:ptCount val="7"/>
              <c:pt idx="0">
                <c:v>1474</c:v>
              </c:pt>
              <c:pt idx="1">
                <c:v>1681</c:v>
              </c:pt>
              <c:pt idx="2">
                <c:v>1164</c:v>
              </c:pt>
              <c:pt idx="3">
                <c:v>1679</c:v>
              </c:pt>
              <c:pt idx="4">
                <c:v>796</c:v>
              </c:pt>
              <c:pt idx="5">
                <c:v>19</c:v>
              </c:pt>
              <c:pt idx="6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0-A042-4256-B7D3-FE8132B50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Day of the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22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10</c:v>
              </c:pt>
              <c:pt idx="9">
                <c:v>11</c:v>
              </c:pt>
              <c:pt idx="10">
                <c:v>12</c:v>
              </c:pt>
              <c:pt idx="11">
                <c:v>13</c:v>
              </c:pt>
              <c:pt idx="12">
                <c:v>14</c:v>
              </c:pt>
              <c:pt idx="13">
                <c:v>15</c:v>
              </c:pt>
              <c:pt idx="14">
                <c:v>16</c:v>
              </c:pt>
              <c:pt idx="15">
                <c:v>17</c:v>
              </c:pt>
              <c:pt idx="16">
                <c:v>18</c:v>
              </c:pt>
              <c:pt idx="17">
                <c:v>19</c:v>
              </c:pt>
              <c:pt idx="18">
                <c:v>20</c:v>
              </c:pt>
              <c:pt idx="19">
                <c:v>21</c:v>
              </c:pt>
              <c:pt idx="20">
                <c:v>22</c:v>
              </c:pt>
              <c:pt idx="21">
                <c:v>23</c:v>
              </c:pt>
            </c:numLit>
          </c:cat>
          <c:val>
            <c:numLit>
              <c:formatCode>General</c:formatCode>
              <c:ptCount val="22"/>
              <c:pt idx="0">
                <c:v>81</c:v>
              </c:pt>
              <c:pt idx="1">
                <c:v>20</c:v>
              </c:pt>
              <c:pt idx="2">
                <c:v>43</c:v>
              </c:pt>
              <c:pt idx="3">
                <c:v>6</c:v>
              </c:pt>
              <c:pt idx="4">
                <c:v>20</c:v>
              </c:pt>
              <c:pt idx="5">
                <c:v>8</c:v>
              </c:pt>
              <c:pt idx="6">
                <c:v>2</c:v>
              </c:pt>
              <c:pt idx="7">
                <c:v>1</c:v>
              </c:pt>
              <c:pt idx="8">
                <c:v>8</c:v>
              </c:pt>
              <c:pt idx="9">
                <c:v>7</c:v>
              </c:pt>
              <c:pt idx="10">
                <c:v>75</c:v>
              </c:pt>
              <c:pt idx="11">
                <c:v>218</c:v>
              </c:pt>
              <c:pt idx="12">
                <c:v>405</c:v>
              </c:pt>
              <c:pt idx="13">
                <c:v>571</c:v>
              </c:pt>
              <c:pt idx="14">
                <c:v>460</c:v>
              </c:pt>
              <c:pt idx="15">
                <c:v>350</c:v>
              </c:pt>
              <c:pt idx="16">
                <c:v>391</c:v>
              </c:pt>
              <c:pt idx="17">
                <c:v>329</c:v>
              </c:pt>
              <c:pt idx="18">
                <c:v>220</c:v>
              </c:pt>
              <c:pt idx="19">
                <c:v>118</c:v>
              </c:pt>
              <c:pt idx="20">
                <c:v>53</c:v>
              </c:pt>
              <c:pt idx="21">
                <c:v>38</c:v>
              </c:pt>
            </c:numLit>
          </c:val>
          <c:extLst>
            <c:ext xmlns:c16="http://schemas.microsoft.com/office/drawing/2014/chart" uri="{C3380CC4-5D6E-409C-BE32-E72D297353CC}">
              <c16:uniqueId val="{00000000-2739-4101-8A18-CEF7931C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Hour of the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20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7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pt idx="9">
                <c:v>13</c:v>
              </c:pt>
              <c:pt idx="10">
                <c:v>14</c:v>
              </c:pt>
              <c:pt idx="11">
                <c:v>15</c:v>
              </c:pt>
              <c:pt idx="12">
                <c:v>16</c:v>
              </c:pt>
              <c:pt idx="13">
                <c:v>17</c:v>
              </c:pt>
              <c:pt idx="14">
                <c:v>18</c:v>
              </c:pt>
              <c:pt idx="15">
                <c:v>19</c:v>
              </c:pt>
              <c:pt idx="16">
                <c:v>20</c:v>
              </c:pt>
              <c:pt idx="17">
                <c:v>21</c:v>
              </c:pt>
              <c:pt idx="18">
                <c:v>22</c:v>
              </c:pt>
              <c:pt idx="19">
                <c:v>23</c:v>
              </c:pt>
            </c:numLit>
          </c:cat>
          <c:val>
            <c:numLit>
              <c:formatCode>General</c:formatCode>
              <c:ptCount val="20"/>
              <c:pt idx="0">
                <c:v>18</c:v>
              </c:pt>
              <c:pt idx="1">
                <c:v>8</c:v>
              </c:pt>
              <c:pt idx="2">
                <c:v>3</c:v>
              </c:pt>
              <c:pt idx="3">
                <c:v>8</c:v>
              </c:pt>
              <c:pt idx="4">
                <c:v>10</c:v>
              </c:pt>
              <c:pt idx="5">
                <c:v>2</c:v>
              </c:pt>
              <c:pt idx="6">
                <c:v>13</c:v>
              </c:pt>
              <c:pt idx="7">
                <c:v>18</c:v>
              </c:pt>
              <c:pt idx="8">
                <c:v>113</c:v>
              </c:pt>
              <c:pt idx="9">
                <c:v>255</c:v>
              </c:pt>
              <c:pt idx="10">
                <c:v>509</c:v>
              </c:pt>
              <c:pt idx="11">
                <c:v>519</c:v>
              </c:pt>
              <c:pt idx="12">
                <c:v>448</c:v>
              </c:pt>
              <c:pt idx="13">
                <c:v>498</c:v>
              </c:pt>
              <c:pt idx="14">
                <c:v>421</c:v>
              </c:pt>
              <c:pt idx="15">
                <c:v>282</c:v>
              </c:pt>
              <c:pt idx="16">
                <c:v>167</c:v>
              </c:pt>
              <c:pt idx="17">
                <c:v>102</c:v>
              </c:pt>
              <c:pt idx="18">
                <c:v>30</c:v>
              </c:pt>
              <c:pt idx="19">
                <c:v>24</c:v>
              </c:pt>
            </c:numLit>
          </c:val>
          <c:extLst>
            <c:ext xmlns:c16="http://schemas.microsoft.com/office/drawing/2014/chart" uri="{C3380CC4-5D6E-409C-BE32-E72D297353CC}">
              <c16:uniqueId val="{00000000-3FF0-4603-84F4-A7B332B6F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Hour of the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22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10</c:v>
              </c:pt>
              <c:pt idx="9">
                <c:v>11</c:v>
              </c:pt>
              <c:pt idx="10">
                <c:v>12</c:v>
              </c:pt>
              <c:pt idx="11">
                <c:v>13</c:v>
              </c:pt>
              <c:pt idx="12">
                <c:v>14</c:v>
              </c:pt>
              <c:pt idx="13">
                <c:v>15</c:v>
              </c:pt>
              <c:pt idx="14">
                <c:v>16</c:v>
              </c:pt>
              <c:pt idx="15">
                <c:v>17</c:v>
              </c:pt>
              <c:pt idx="16">
                <c:v>18</c:v>
              </c:pt>
              <c:pt idx="17">
                <c:v>19</c:v>
              </c:pt>
              <c:pt idx="18">
                <c:v>20</c:v>
              </c:pt>
              <c:pt idx="19">
                <c:v>21</c:v>
              </c:pt>
              <c:pt idx="20">
                <c:v>22</c:v>
              </c:pt>
              <c:pt idx="21">
                <c:v>23</c:v>
              </c:pt>
            </c:numLit>
          </c:cat>
          <c:val>
            <c:numLit>
              <c:formatCode>General</c:formatCode>
              <c:ptCount val="22"/>
              <c:pt idx="0">
                <c:v>99</c:v>
              </c:pt>
              <c:pt idx="1">
                <c:v>28</c:v>
              </c:pt>
              <c:pt idx="2">
                <c:v>46</c:v>
              </c:pt>
              <c:pt idx="3">
                <c:v>14</c:v>
              </c:pt>
              <c:pt idx="4">
                <c:v>30</c:v>
              </c:pt>
              <c:pt idx="5">
                <c:v>8</c:v>
              </c:pt>
              <c:pt idx="6">
                <c:v>2</c:v>
              </c:pt>
              <c:pt idx="7">
                <c:v>3</c:v>
              </c:pt>
              <c:pt idx="8">
                <c:v>21</c:v>
              </c:pt>
              <c:pt idx="9">
                <c:v>25</c:v>
              </c:pt>
              <c:pt idx="10">
                <c:v>188</c:v>
              </c:pt>
              <c:pt idx="11">
                <c:v>473</c:v>
              </c:pt>
              <c:pt idx="12">
                <c:v>914</c:v>
              </c:pt>
              <c:pt idx="13">
                <c:v>1090</c:v>
              </c:pt>
              <c:pt idx="14">
                <c:v>908</c:v>
              </c:pt>
              <c:pt idx="15">
                <c:v>848</c:v>
              </c:pt>
              <c:pt idx="16">
                <c:v>812</c:v>
              </c:pt>
              <c:pt idx="17">
                <c:v>611</c:v>
              </c:pt>
              <c:pt idx="18">
                <c:v>388</c:v>
              </c:pt>
              <c:pt idx="19">
                <c:v>220</c:v>
              </c:pt>
              <c:pt idx="20">
                <c:v>83</c:v>
              </c:pt>
              <c:pt idx="21">
                <c:v>62</c:v>
              </c:pt>
            </c:numLit>
          </c:val>
          <c:extLst>
            <c:ext xmlns:c16="http://schemas.microsoft.com/office/drawing/2014/chart" uri="{C3380CC4-5D6E-409C-BE32-E72D297353CC}">
              <c16:uniqueId val="{00000000-E42E-44D5-8313-8E973B6D7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Hour of the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</a:t>
            </a:r>
            <a:r>
              <a:rPr lang="en-US" sz="2400" b="1" baseline="0" dirty="0"/>
              <a:t> of Times Accessed Quaver SEL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2E-400A-B3FF-4C8FDF67B4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2E-400A-B3FF-4C8FDF67B463}"/>
              </c:ext>
            </c:extLst>
          </c:dPt>
          <c:dLbls>
            <c:dLbl>
              <c:idx val="0"/>
              <c:layout>
                <c:manualLayout>
                  <c:x val="-0.22930287433450816"/>
                  <c:y val="0.108699294400401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2E-400A-B3FF-4C8FDF67B463}"/>
                </c:ext>
              </c:extLst>
            </c:dLbl>
            <c:dLbl>
              <c:idx val="1"/>
              <c:layout>
                <c:manualLayout>
                  <c:x val="0.24594746855044461"/>
                  <c:y val="-0.100948347552291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2E-400A-B3FF-4C8FDF67B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Sheet4!$B$3:$B$4</c:f>
              <c:strCache>
                <c:ptCount val="2"/>
                <c:pt idx="0">
                  <c:v>Not SEL Lead</c:v>
                </c:pt>
                <c:pt idx="1">
                  <c:v>SEL Lead</c:v>
                </c:pt>
              </c:strCache>
            </c:strRef>
          </c:cat>
          <c:val>
            <c:numRef>
              <c:f>Sheet4!$C$3:$C$4</c:f>
              <c:numCache>
                <c:formatCode>0.0%</c:formatCode>
                <c:ptCount val="2"/>
                <c:pt idx="0">
                  <c:v>0.33899890846717606</c:v>
                </c:pt>
                <c:pt idx="1">
                  <c:v>0.66100109153282394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2E-400A-B3FF-4C8FDF67B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64267700974828"/>
          <c:y val="0.88330051022323008"/>
          <c:w val="0.49287094252805758"/>
          <c:h val="6.8807139282340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Times Accessed QuaverSEL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91-43D3-81A5-03FFB5BA3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91-43D3-81A5-03FFB5BA3603}"/>
              </c:ext>
            </c:extLst>
          </c:dPt>
          <c:dLbls>
            <c:dLbl>
              <c:idx val="0"/>
              <c:layout>
                <c:manualLayout>
                  <c:x val="-0.2453581488636867"/>
                  <c:y val="-9.43786376053896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1907472679813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91-43D3-81A5-03FFB5BA3603}"/>
                </c:ext>
              </c:extLst>
            </c:dLbl>
            <c:dLbl>
              <c:idx val="1"/>
              <c:layout>
                <c:manualLayout>
                  <c:x val="0.25097703776896191"/>
                  <c:y val="5.77186325306321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3796363207339"/>
                      <c:h val="0.1180204351469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F91-43D3-81A5-03FFB5BA3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'Is there a difference'!$B$27:$B$28</c:f>
              <c:strCache>
                <c:ptCount val="2"/>
                <c:pt idx="0">
                  <c:v>No SEL Team</c:v>
                </c:pt>
                <c:pt idx="1">
                  <c:v>Yes SEL Team</c:v>
                </c:pt>
              </c:strCache>
            </c:strRef>
          </c:cat>
          <c:val>
            <c:numRef>
              <c:f>'Is there a difference'!$C$27:$C$28</c:f>
              <c:numCache>
                <c:formatCode>0.0%</c:formatCode>
                <c:ptCount val="2"/>
                <c:pt idx="0">
                  <c:v>0.50700000000000001</c:v>
                </c:pt>
                <c:pt idx="1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91-43D3-81A5-03FFB5BA3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87EA-7278-4BB1-AA0D-34997EE5B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B0A92-DC2D-44E9-A54F-3D78B6C3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1C94-2D3F-4DA0-8EF9-141172D7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6E3C-E87B-4373-8C93-F1569EE8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5AFF-55A9-44E8-99AC-574A90B3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0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8A01-6711-4C00-8679-D694329F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48304-5A3E-49F5-8639-278F15839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3FC4C-58F2-4F34-9AB7-DAA2F0A5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0C492-9C87-4C39-9FA1-1C5C060C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56035-BDBA-454C-8BB0-EC1C2AB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A263A-5CC3-40E6-9C12-17578720C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AD1B-3201-46E4-8393-F5848296D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EFF48-07E2-435C-BAF0-7E04E7EB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5AEE3-D7FC-4DC5-8EA9-58E48F7D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0D9C0-4870-44E0-BCA5-588C5988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226B-C940-4207-8784-FC9DF605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CF73-6436-44E5-B7B4-C214ED92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432F0-4E3C-4755-A78B-89713B0D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9CE9-AE06-44A0-BB40-35195C3E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4321-C825-49BC-B9DA-165AA843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9922-A3E8-4E12-BF89-EF81E898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84C30-CD73-4321-9DD1-B22C3F52D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F8105-45DA-4F7D-AD3D-11326C27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4AF1-C4D9-4099-BE27-DAB584CF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883E-48C0-425C-BBA0-C5EA888D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9798-D41C-403C-9DE8-3D836D3A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4D23-FF3F-4416-92E4-8F654869C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D94AC-8F62-4AD2-88A5-F54D9701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46FC6-EE15-479C-8C47-CE06CF3C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A43ED-FA5F-461D-BB1F-67E6C17F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A0976-5185-47B0-B32B-CA59CDA4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ED42-266F-49B2-A9E3-BC30629A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74205-DAA4-44B7-9F05-54B682E0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46406-8519-463F-9864-B7B9912AB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5CDB3-1382-492F-AD74-BF2557D4E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9E7F7-DD3F-4A67-8F8C-44AF74FD2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2F53A-3DAD-4845-8F17-8F83666B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FB23-A041-478A-817C-2E411D1E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48C89-D249-4202-A8DF-46B0F5E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0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BF14-7C32-4711-859E-8ADD845A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FDF37-3A71-4E46-B6C9-D69918AC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4B7F7-56DC-421B-BAA2-55E0567F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D0EF1-C02C-40FA-8BA7-8B2261E7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C2356-8630-4FFD-BFEA-0EBE2A4A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73A3A-2DB9-409A-83CE-B62AA97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F7777-3DF9-488A-86C9-6D649839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318B-F913-4E73-9779-18242C81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C1D71-3693-4F1D-94A0-F697941D9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9C041-1A88-4620-B05E-882AAC369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96DD6-83B6-4347-B974-54A9CBAA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AF256-C450-45F1-A46A-70E331E1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6381F-DA3C-4EA1-B505-2D7F70AB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3419-487E-4A37-887D-4306A622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E49AD-6866-4751-9D13-EE1667879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1158E-206B-44C5-859F-B49A77205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F3187-F253-44EB-ACFC-7DF9CDB3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0F702-D544-4815-9A19-8FE08EE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220F7-3614-47E9-8E33-0E6BF63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ED523-C6A3-414F-8527-84EAB0C7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53CCC-BC4B-4960-ABF8-8323F6F2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B140-6C9C-41BE-B466-D0374E725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A226-2B06-48FB-AD91-A9856AE415B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8D417-4E3B-4C08-B430-67DB1FBC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00D9D-0C5E-4031-986C-BCB1EF89E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E9A5-37C8-469C-846F-C4B97991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3CEE-C596-4AA5-A2CB-95034A632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SSWAA – QuaverSEL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E80D2-1608-45C2-82E8-655E2C312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School Year 2020/21</a:t>
            </a:r>
          </a:p>
        </p:txBody>
      </p:sp>
    </p:spTree>
    <p:extLst>
      <p:ext uri="{BB962C8B-B14F-4D97-AF65-F5344CB8AC3E}">
        <p14:creationId xmlns:p14="http://schemas.microsoft.com/office/powerpoint/2010/main" val="256951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Time of the Day (Semester 1)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7D6CA99-3692-45A7-88F5-9F442FC6F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745071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92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Time of the Day (Semester 2)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0204ED-90B6-4005-ABB7-B0E41C4BF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390498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44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Time of the Day (Overall)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8DA9E3-12DD-4F72-8B48-9A1A97675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80197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87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an SEL lead?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083B17-06D6-4B88-B9A4-E069729F8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86596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96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89000-AE18-4142-A1AB-0613219D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have an SEL team?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3DF26C-8566-41A9-82B0-CF027C379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549550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14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89000-AE18-4142-A1AB-0613219D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already using an existing program?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59DC9F-098E-4C65-88AA-DEBE7857E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59224"/>
              </p:ext>
            </p:extLst>
          </p:nvPr>
        </p:nvGraphicFramePr>
        <p:xfrm>
          <a:off x="4777315" y="643466"/>
          <a:ext cx="7202163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40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in a large (&gt; 7 schools) vs small district?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C96BD1D-5272-4A3D-A048-83225492C3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34791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98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in a large (&gt;500 students) vs small school?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ADFE4D-928C-4B89-9E3F-9E73FE0F4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53999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22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in a high poverty   (&gt;50%) vs low school?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BB458C-A2F0-42AA-A4AF-68267868C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905045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95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17" y="1967265"/>
            <a:ext cx="2905991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There a Difference in Usage …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in a very high poverty (&gt;70%) vs low school?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E0E4E7-AF5C-4373-8755-9309DF31C5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104743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329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96B3-2824-4F02-B4D6-C6BEE07E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February 2020: </a:t>
            </a:r>
            <a:r>
              <a:rPr lang="en-US" dirty="0"/>
              <a:t>QuaverSEL Co-Founder Graham Hepburn connected with SSWAA’s Executive Director to explore possible collaboration</a:t>
            </a:r>
          </a:p>
          <a:p>
            <a:r>
              <a:rPr lang="en-US" b="1" dirty="0"/>
              <a:t>April 6, 2020: </a:t>
            </a:r>
            <a:r>
              <a:rPr lang="en-US" dirty="0"/>
              <a:t>First meeting with QuaverSEL, SSWAA, and </a:t>
            </a:r>
            <a:r>
              <a:rPr lang="en-US" dirty="0" err="1"/>
              <a:t>UoI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Align QuaverSEL standards to SSWAA SEL National Standards</a:t>
            </a:r>
          </a:p>
          <a:p>
            <a:pPr lvl="1"/>
            <a:r>
              <a:rPr lang="en-US" dirty="0"/>
              <a:t>Invitation to SSWAA members to sign up for free digital access </a:t>
            </a:r>
          </a:p>
          <a:p>
            <a:r>
              <a:rPr lang="en-US" b="1" dirty="0"/>
              <a:t>June 30, 2020: </a:t>
            </a:r>
            <a:r>
              <a:rPr lang="en-US" dirty="0"/>
              <a:t>128 members expressed interest (76 signed up)</a:t>
            </a:r>
          </a:p>
          <a:p>
            <a:r>
              <a:rPr lang="en-US" b="1" dirty="0"/>
              <a:t>September 18, 2020: </a:t>
            </a:r>
            <a:r>
              <a:rPr lang="en-US" dirty="0"/>
              <a:t>Kick Off Meeting with Cohort </a:t>
            </a:r>
          </a:p>
          <a:p>
            <a:r>
              <a:rPr lang="en-US" b="1" dirty="0"/>
              <a:t>June 7, 2021: </a:t>
            </a:r>
            <a:r>
              <a:rPr lang="en-US" dirty="0"/>
              <a:t>Celebration Event</a:t>
            </a:r>
          </a:p>
        </p:txBody>
      </p:sp>
    </p:spTree>
    <p:extLst>
      <p:ext uri="{BB962C8B-B14F-4D97-AF65-F5344CB8AC3E}">
        <p14:creationId xmlns:p14="http://schemas.microsoft.com/office/powerpoint/2010/main" val="410813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17364-73D2-4A59-8C2E-5278D410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 who utilized Quaver, SEL, and Academics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76C199-9F96-4B64-9557-EAFE8F74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54270"/>
            <a:ext cx="11496821" cy="39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3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5B74-9D0E-4E28-853F-1DCBF3F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Overall, what did students like about QuaverSEL? (Sem 1)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AC79D9-322F-4AC4-870E-1671D957D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69835"/>
            <a:ext cx="11496821" cy="34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5B74-9D0E-4E28-853F-1DCBF3F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Overall, what did students like about QuaverSEL? (Sem 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0AF577C-697E-4C3B-A9EE-79EF243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36" y="2427540"/>
            <a:ext cx="6406128" cy="438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5B74-9D0E-4E28-853F-1DCBF3F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students not like about QuaverSEL? (Sem 1)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23E94C9-A265-4EEA-B163-023FD040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40" y="2427541"/>
            <a:ext cx="1142182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5B74-9D0E-4E28-853F-1DCBF3F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students not like about QuaverSEL? (Sem 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F83AA1-EE86-4ABC-ADB7-2B1B65BF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47" y="2370925"/>
            <a:ext cx="6899860" cy="43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5B74-9D0E-4E28-853F-1DCBF3F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was easy to use in QuaverSEL? What particular lessons/activities do you remember going especially well? (Sem 1)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814887-C157-4BA2-8730-FD84F86C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261" y="1003318"/>
            <a:ext cx="7088433" cy="3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F5B74-9D0E-4E28-853F-1DCBF3F9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was easy to use in QuaverSEL? What particular lessons/activities do you remember going especially well? (Sem 2)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C70D1-DDD8-4BF7-AE09-D91BD83A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722" y="283814"/>
            <a:ext cx="5983102" cy="64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FFFC5-D2BB-4D1B-9D79-C6D5E981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was challenging about QuaverSEL? What lessons/activities did you remember not going well? (Sem 1)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1789A-E00F-40FE-B4CE-5BD8B9EB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311261"/>
            <a:ext cx="6553545" cy="42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FFFC5-D2BB-4D1B-9D79-C6D5E981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was challenging about QuaverSEL? What lessons/activities did you remember not going well? (Sem 2)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1954F-5743-4ADC-88C2-C140EC1B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267" y="311449"/>
            <a:ext cx="5495927" cy="64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F11F0B0E-BA7B-4C88-987E-ABC02EC6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3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6A791-2F8A-42FD-A18D-870327A5035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School Social Workers who responded to the survey ……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46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(Members who logged on once)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96B3-2824-4F02-B4D6-C6BEE07E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45483" cy="4351338"/>
          </a:xfrm>
        </p:spPr>
        <p:txBody>
          <a:bodyPr>
            <a:normAutofit/>
          </a:bodyPr>
          <a:lstStyle/>
          <a:p>
            <a:r>
              <a:rPr lang="en-US" b="1" dirty="0"/>
              <a:t>Number of members who logged on once (Semester 1): </a:t>
            </a:r>
            <a:r>
              <a:rPr lang="en-US" dirty="0"/>
              <a:t>35</a:t>
            </a:r>
          </a:p>
          <a:p>
            <a:pPr marL="457200" lvl="1" indent="0">
              <a:buNone/>
            </a:pPr>
            <a:r>
              <a:rPr lang="en-US" dirty="0"/>
              <a:t>Highest: 503 times       Average: 98 times (SD: 124.53)       Median: 50 times</a:t>
            </a:r>
          </a:p>
          <a:p>
            <a:r>
              <a:rPr lang="en-US" b="1" dirty="0"/>
              <a:t>Number of members who logged on once (Semester 2): </a:t>
            </a:r>
            <a:r>
              <a:rPr lang="en-US" dirty="0"/>
              <a:t>33</a:t>
            </a:r>
          </a:p>
          <a:p>
            <a:pPr marL="0" indent="0">
              <a:buNone/>
            </a:pPr>
            <a:r>
              <a:rPr lang="en-US" sz="2600" dirty="0"/>
              <a:t>      Highest: 588 times       Average: 104 times (SD: 146.05)     Median: 38 times</a:t>
            </a:r>
          </a:p>
          <a:p>
            <a:r>
              <a:rPr lang="en-US" b="1" dirty="0"/>
              <a:t>Number of members who logged on once (Both): </a:t>
            </a:r>
            <a:r>
              <a:rPr lang="en-US" dirty="0"/>
              <a:t>40</a:t>
            </a:r>
            <a:endParaRPr lang="en-US" b="1" dirty="0"/>
          </a:p>
          <a:p>
            <a:pPr marL="0" indent="0">
              <a:buNone/>
            </a:pPr>
            <a:r>
              <a:rPr lang="en-US" sz="2400" dirty="0"/>
              <a:t>       Highest: 1045 times       Average: 172 times (SD: 246.85)     Median: 71 times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2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Demographics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FAAD0-5057-42C6-93FC-8BF5A06A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49" y="440080"/>
            <a:ext cx="7148936" cy="59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1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2D3B9-FC25-4CEE-9316-16031CCCD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24" y="742951"/>
            <a:ext cx="7118463" cy="44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B48A2-8596-42C0-BA5B-2720DFFB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61" y="90986"/>
            <a:ext cx="5560198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23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PD does your school offer on SEL?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(Sem 1 Responses)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2A378-065B-4EC0-94D9-2FD668E8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016352"/>
            <a:ext cx="6553545" cy="48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4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PD does your school offer on SEL? 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(Sem 2 Responses)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C2BBD82-49B0-4D21-B0BC-AEE4AE1B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35" y="492573"/>
            <a:ext cx="532211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25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kinds of training would you like to have, but do not have? (Sem 1 Responses)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C1925-8EFC-49AA-B4FF-944D057C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540635"/>
            <a:ext cx="6553545" cy="37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7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kinds of training would you like to have, but do not have? (Sem 2 Responses)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F7A5D-969B-4333-8E93-371B9BD0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606171"/>
            <a:ext cx="6553545" cy="36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5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Needs and Expectations Around SEL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2A6A4-A78E-4C01-9536-CC1FA90B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013" y="127164"/>
            <a:ext cx="5495597" cy="3201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8CE81-99EE-4C8A-ADE0-0DA6CC47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61" y="3529652"/>
            <a:ext cx="5530941" cy="30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 Cohesion and Readiness for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868B6-13B4-4AFC-B36C-DDB39446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73" y="311449"/>
            <a:ext cx="5372929" cy="2887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E626-E943-45AE-80BC-AF470E77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73" y="3401225"/>
            <a:ext cx="5393183" cy="27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6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C1877-3F0A-4EE4-95AE-47A38F021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311449"/>
            <a:ext cx="6553545" cy="2277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23102-4ED4-4AB8-BC33-D11A5D3A5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80" y="2829042"/>
            <a:ext cx="6553546" cy="23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(Members who completed survey)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96B3-2824-4F02-B4D6-C6BEE07E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Number of members who completed survey (Semester 1): </a:t>
            </a:r>
            <a:r>
              <a:rPr lang="en-US" dirty="0"/>
              <a:t>12</a:t>
            </a:r>
          </a:p>
          <a:p>
            <a:pPr marL="0" indent="0">
              <a:buNone/>
            </a:pPr>
            <a:r>
              <a:rPr lang="en-US" sz="2400" dirty="0"/>
              <a:t>       Highest: 457 times       Average: 174 times (SD: 150.48)     Median: 140 times</a:t>
            </a:r>
          </a:p>
          <a:p>
            <a:r>
              <a:rPr lang="en-US" b="1" dirty="0"/>
              <a:t>Number of members who completed survey (Semester 2): </a:t>
            </a:r>
            <a:r>
              <a:rPr lang="en-US" dirty="0"/>
              <a:t>15</a:t>
            </a:r>
          </a:p>
          <a:p>
            <a:pPr marL="0" indent="0">
              <a:buNone/>
            </a:pPr>
            <a:r>
              <a:rPr lang="en-US" sz="2400" dirty="0"/>
              <a:t>       Highest: 588 times       Average: 146 times (SD: 168.93)     Median: 81 times</a:t>
            </a:r>
          </a:p>
          <a:p>
            <a:r>
              <a:rPr lang="en-US" b="1" dirty="0"/>
              <a:t>Number of members who completed survey (Both):</a:t>
            </a:r>
            <a:r>
              <a:rPr lang="en-US" dirty="0"/>
              <a:t> 9</a:t>
            </a:r>
          </a:p>
          <a:p>
            <a:pPr marL="0" indent="0">
              <a:buNone/>
            </a:pPr>
            <a:r>
              <a:rPr lang="en-US" sz="2400" dirty="0"/>
              <a:t>     Highest: 1045 times       Average: 351 times (SD: 340.51)     Median: 216 times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99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Staff Work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1A26A-34C3-4A0C-A2CC-4C0594B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26" y="272504"/>
            <a:ext cx="5418080" cy="3088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8C9A1-40C2-4103-9395-C46EFA50F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26" y="3429000"/>
            <a:ext cx="5463488" cy="29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5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19879-E5A6-4613-B5CF-17EF2B31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73" y="311449"/>
            <a:ext cx="6553545" cy="2850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EFB04-38A6-4FF3-9FE5-03BF10D3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74" y="3317463"/>
            <a:ext cx="6596840" cy="26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2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Barriers to Practice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E9478-D5E5-4DD3-B438-57F02DC3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15" y="311449"/>
            <a:ext cx="5272607" cy="305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94487-6104-4A22-962C-3C084942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20" y="3488441"/>
            <a:ext cx="5401335" cy="29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14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 the Top 3 barriers to your SEL Practice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(Sem 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9C81DD-1A52-4895-909D-BFFCF3AFD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877" y="1090254"/>
            <a:ext cx="7298123" cy="40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3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 the Top 3 barriers to your SEL Practice 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(Sem 2)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082D0-6B6D-45F1-94F4-7A0B5733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37" y="283815"/>
            <a:ext cx="5602157" cy="64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8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 3 Factors that Support / Facilitate Your Practice (Sem 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E352F1-E97B-43A3-9147-EF64FCB2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655322"/>
            <a:ext cx="6553545" cy="35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1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57AFD-6155-4385-8637-9AE7D038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 3 Factors that Support / Facilitate Your Practice (Sem 2)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0341AF-0C23-44F1-B6B1-9BA2C0520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256" y="283814"/>
            <a:ext cx="6373793" cy="63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the most popular activities? (n=40)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96B3-2824-4F02-B4D6-C6BEE07E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72"/>
            <a:ext cx="2836654" cy="5032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Semester 1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1. I am Happy </a:t>
            </a:r>
          </a:p>
          <a:p>
            <a:pPr marL="0" indent="0">
              <a:buNone/>
            </a:pPr>
            <a:r>
              <a:rPr lang="en-US" sz="2400" dirty="0"/>
              <a:t>2. Prepare Your Body</a:t>
            </a:r>
          </a:p>
          <a:p>
            <a:pPr marL="0" indent="0">
              <a:buNone/>
            </a:pPr>
            <a:r>
              <a:rPr lang="en-US" sz="2400" dirty="0"/>
              <a:t>3. Sharing Happiness</a:t>
            </a:r>
          </a:p>
          <a:p>
            <a:pPr marL="0" indent="0">
              <a:buNone/>
            </a:pPr>
            <a:r>
              <a:rPr lang="en-US" sz="2400" dirty="0"/>
              <a:t>4. When I Feel Angry</a:t>
            </a:r>
          </a:p>
          <a:p>
            <a:pPr marL="0" indent="0">
              <a:buNone/>
            </a:pPr>
            <a:r>
              <a:rPr lang="en-US" sz="2400" dirty="0"/>
              <a:t>5. Identifying Strong Feelings</a:t>
            </a:r>
          </a:p>
          <a:p>
            <a:pPr marL="0" indent="0">
              <a:buNone/>
            </a:pPr>
            <a:r>
              <a:rPr lang="en-US" sz="2400" dirty="0"/>
              <a:t>6. Following Rules</a:t>
            </a:r>
          </a:p>
          <a:p>
            <a:pPr marL="0" indent="0">
              <a:buNone/>
            </a:pPr>
            <a:r>
              <a:rPr lang="en-US" sz="2400" dirty="0"/>
              <a:t>7. Understanding my Feelings</a:t>
            </a:r>
          </a:p>
          <a:p>
            <a:pPr marL="0" indent="0">
              <a:buNone/>
            </a:pPr>
            <a:r>
              <a:rPr lang="en-US" sz="2400" dirty="0"/>
              <a:t>8. Rules Help Us</a:t>
            </a:r>
          </a:p>
          <a:p>
            <a:pPr marL="0" indent="0">
              <a:buNone/>
            </a:pPr>
            <a:r>
              <a:rPr lang="en-US" sz="2400" dirty="0"/>
              <a:t>9. Dealing with Multiple Feelings</a:t>
            </a:r>
          </a:p>
          <a:p>
            <a:pPr marL="0" indent="0">
              <a:buNone/>
            </a:pPr>
            <a:r>
              <a:rPr lang="en-US" sz="2400" dirty="0"/>
              <a:t>10. Benefits of Self Discipline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2A05D1-D7A7-4C2B-99F7-F7834643D0B6}"/>
              </a:ext>
            </a:extLst>
          </p:cNvPr>
          <p:cNvSpPr txBox="1">
            <a:spLocks/>
          </p:cNvSpPr>
          <p:nvPr/>
        </p:nvSpPr>
        <p:spPr>
          <a:xfrm>
            <a:off x="4263605" y="1440071"/>
            <a:ext cx="2836654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Semester 2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1. Prepare Your Body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2. I am Happy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3. Understanding my Feelings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4. Positive Mindset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5. Rules Help 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6. Practicing my Self Control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7. Identifying Strong Feelings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8. Sharing Happiness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9. I Feel Overwhelmed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10. The Golden Rule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18B835-AAB9-49EE-812D-A6700CDF15D6}"/>
              </a:ext>
            </a:extLst>
          </p:cNvPr>
          <p:cNvSpPr txBox="1">
            <a:spLocks/>
          </p:cNvSpPr>
          <p:nvPr/>
        </p:nvSpPr>
        <p:spPr>
          <a:xfrm>
            <a:off x="7689010" y="1440070"/>
            <a:ext cx="2836654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Overall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1. Prepare Your Body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2. I am Happy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3. Sharing Happiness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4. When I feel Angry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5. Identifying Strong Feelings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6. Understanding My Feelings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7. Rules Help Us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8. Following Rules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9. Dealing with Multiple Feelings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10. Listening to Others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4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Month of the Year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60AD500-3D96-4C25-8821-98611D0CD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566102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000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Day of the Week (Semester 1)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1F8312-97A8-4228-B67B-D2D2A143F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89166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45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Day of the Week (Semester 2)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7E3885-79C0-4F9D-B971-7D6C7BE55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813868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4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41B-6881-406B-B0CE-9C51B426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 SSWs Access Quaver? – Day of the Week (Overall)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1E5A4A-B74D-4B0C-930F-420C08790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833737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3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1073</Words>
  <Application>Microsoft Office PowerPoint</Application>
  <PresentationFormat>Widescreen</PresentationFormat>
  <Paragraphs>129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SSWAA – QuaverSEL Collaboration</vt:lpstr>
      <vt:lpstr>History</vt:lpstr>
      <vt:lpstr>Overview (Members who logged on once)</vt:lpstr>
      <vt:lpstr>Overview (Members who completed survey)</vt:lpstr>
      <vt:lpstr>What are the most popular activities? (n=40) </vt:lpstr>
      <vt:lpstr>When do SSWs Access Quaver? – Month of the Year</vt:lpstr>
      <vt:lpstr>When do SSWs Access Quaver? – Day of the Week (Semester 1)</vt:lpstr>
      <vt:lpstr>When do SSWs Access Quaver? – Day of the Week (Semester 2)</vt:lpstr>
      <vt:lpstr>When do SSWs Access Quaver? – Day of the Week (Overall)</vt:lpstr>
      <vt:lpstr>When do SSWs Access Quaver? – Time of the Day (Semester 1)</vt:lpstr>
      <vt:lpstr>When do SSWs Access Quaver? – Time of the Day (Semester 2)</vt:lpstr>
      <vt:lpstr>When do SSWs Access Quaver? – Time of the Day (Overall)</vt:lpstr>
      <vt:lpstr>Is There a Difference in Usage …  If you are an SEL lead?</vt:lpstr>
      <vt:lpstr>Is There a Difference in Usage …  If you have an SEL team?</vt:lpstr>
      <vt:lpstr>Is There a Difference in Usage …  If you are already using an existing program?</vt:lpstr>
      <vt:lpstr>Is There a Difference in Usage …  If you are in a large (&gt; 7 schools) vs small district? </vt:lpstr>
      <vt:lpstr>Is There a Difference in Usage …  If you are in a large (&gt;500 students) vs small school? </vt:lpstr>
      <vt:lpstr>Is There a Difference in Usage …  If you are in a high poverty   (&gt;50%) vs low school? </vt:lpstr>
      <vt:lpstr>Is There a Difference in Usage …  If you are in a very high poverty (&gt;70%) vs low school? </vt:lpstr>
      <vt:lpstr>Students who utilized Quaver, SEL, and Academics</vt:lpstr>
      <vt:lpstr>Overall, what did students like about QuaverSEL? (Sem 1)</vt:lpstr>
      <vt:lpstr>Overall, what did students like about QuaverSEL? (Sem 2)</vt:lpstr>
      <vt:lpstr>What do students not like about QuaverSEL? (Sem 1)</vt:lpstr>
      <vt:lpstr>What do students not like about QuaverSEL? (Sem 2)</vt:lpstr>
      <vt:lpstr>What was easy to use in QuaverSEL? What particular lessons/activities do you remember going especially well? (Sem 1)</vt:lpstr>
      <vt:lpstr>What was easy to use in QuaverSEL? What particular lessons/activities do you remember going especially well? (Sem 2)</vt:lpstr>
      <vt:lpstr>What was challenging about QuaverSEL? What lessons/activities did you remember not going well? (Sem 1) </vt:lpstr>
      <vt:lpstr>What was challenging about QuaverSEL? What lessons/activities did you remember not going well? (Sem 2) </vt:lpstr>
      <vt:lpstr>PowerPoint Presentation</vt:lpstr>
      <vt:lpstr>Demographics</vt:lpstr>
      <vt:lpstr>School Information</vt:lpstr>
      <vt:lpstr>Work Environment</vt:lpstr>
      <vt:lpstr>What PD does your school offer on SEL?  (Sem 1 Responses)</vt:lpstr>
      <vt:lpstr>What PD does your school offer on SEL?  (Sem 2 Responses)</vt:lpstr>
      <vt:lpstr>What kinds of training would you like to have, but do not have? (Sem 1 Responses)</vt:lpstr>
      <vt:lpstr>What kinds of training would you like to have, but do not have? (Sem 2 Responses)</vt:lpstr>
      <vt:lpstr>Student Needs and Expectations Around SEL</vt:lpstr>
      <vt:lpstr>Team Cohesion and Readiness for Training</vt:lpstr>
      <vt:lpstr>School Decision Making</vt:lpstr>
      <vt:lpstr>Staff Work Climate</vt:lpstr>
      <vt:lpstr>School Climate</vt:lpstr>
      <vt:lpstr>Barriers to Practice Intervention</vt:lpstr>
      <vt:lpstr>List the Top 3 barriers to your SEL Practice  (Sem 1)</vt:lpstr>
      <vt:lpstr>List the Top 3 barriers to your SEL Practice  (Sem 2)</vt:lpstr>
      <vt:lpstr>Top 3 Factors that Support / Facilitate Your Practice (Sem 1)</vt:lpstr>
      <vt:lpstr>Top 3 Factors that Support / Facilitate Your Practice (Sem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SSWAA – QuaverSEL Collaboration</dc:title>
  <dc:creator>Tan, Kevin Poh Hiong</dc:creator>
  <cp:lastModifiedBy>Tan, Kevin Poh Hiong</cp:lastModifiedBy>
  <cp:revision>3</cp:revision>
  <dcterms:created xsi:type="dcterms:W3CDTF">2021-10-08T14:30:49Z</dcterms:created>
  <dcterms:modified xsi:type="dcterms:W3CDTF">2021-10-08T14:34:06Z</dcterms:modified>
</cp:coreProperties>
</file>